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612" autoAdjust="0"/>
  </p:normalViewPr>
  <p:slideViewPr>
    <p:cSldViewPr snapToGrid="0">
      <p:cViewPr varScale="1">
        <p:scale>
          <a:sx n="31" d="100"/>
          <a:sy n="31" d="100"/>
        </p:scale>
        <p:origin x="18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xin Liu" userId="872c97a1-1887-49ca-8b45-87d9ebf7b0f1" providerId="ADAL" clId="{9B36B892-9F06-429C-99A1-B49B40AF3801}"/>
    <pc:docChg chg="undo custSel modSld">
      <pc:chgData name="Tanxin Liu" userId="872c97a1-1887-49ca-8b45-87d9ebf7b0f1" providerId="ADAL" clId="{9B36B892-9F06-429C-99A1-B49B40AF3801}" dt="2022-05-13T19:55:18.612" v="1041" actId="14100"/>
      <pc:docMkLst>
        <pc:docMk/>
      </pc:docMkLst>
      <pc:sldChg chg="modNotesTx">
        <pc:chgData name="Tanxin Liu" userId="872c97a1-1887-49ca-8b45-87d9ebf7b0f1" providerId="ADAL" clId="{9B36B892-9F06-429C-99A1-B49B40AF3801}" dt="2022-04-29T20:56:57.273" v="72" actId="5793"/>
        <pc:sldMkLst>
          <pc:docMk/>
          <pc:sldMk cId="0" sldId="256"/>
        </pc:sldMkLst>
      </pc:sldChg>
      <pc:sldChg chg="modNotesTx">
        <pc:chgData name="Tanxin Liu" userId="872c97a1-1887-49ca-8b45-87d9ebf7b0f1" providerId="ADAL" clId="{9B36B892-9F06-429C-99A1-B49B40AF3801}" dt="2022-04-29T21:02:33.007" v="144" actId="5793"/>
        <pc:sldMkLst>
          <pc:docMk/>
          <pc:sldMk cId="0" sldId="261"/>
        </pc:sldMkLst>
      </pc:sldChg>
      <pc:sldChg chg="modNotesTx">
        <pc:chgData name="Tanxin Liu" userId="872c97a1-1887-49ca-8b45-87d9ebf7b0f1" providerId="ADAL" clId="{9B36B892-9F06-429C-99A1-B49B40AF3801}" dt="2022-04-29T21:07:08.776" v="171" actId="20577"/>
        <pc:sldMkLst>
          <pc:docMk/>
          <pc:sldMk cId="0" sldId="267"/>
        </pc:sldMkLst>
      </pc:sldChg>
      <pc:sldChg chg="modNotesTx">
        <pc:chgData name="Tanxin Liu" userId="872c97a1-1887-49ca-8b45-87d9ebf7b0f1" providerId="ADAL" clId="{9B36B892-9F06-429C-99A1-B49B40AF3801}" dt="2022-04-29T21:07:22.137" v="213" actId="20577"/>
        <pc:sldMkLst>
          <pc:docMk/>
          <pc:sldMk cId="0" sldId="268"/>
        </pc:sldMkLst>
      </pc:sldChg>
      <pc:sldChg chg="modNotesTx">
        <pc:chgData name="Tanxin Liu" userId="872c97a1-1887-49ca-8b45-87d9ebf7b0f1" providerId="ADAL" clId="{9B36B892-9F06-429C-99A1-B49B40AF3801}" dt="2022-04-29T21:08:14.747" v="253" actId="20577"/>
        <pc:sldMkLst>
          <pc:docMk/>
          <pc:sldMk cId="0" sldId="270"/>
        </pc:sldMkLst>
      </pc:sldChg>
      <pc:sldChg chg="modNotesTx">
        <pc:chgData name="Tanxin Liu" userId="872c97a1-1887-49ca-8b45-87d9ebf7b0f1" providerId="ADAL" clId="{9B36B892-9F06-429C-99A1-B49B40AF3801}" dt="2022-04-29T21:08:52.402" v="405" actId="20577"/>
        <pc:sldMkLst>
          <pc:docMk/>
          <pc:sldMk cId="0" sldId="271"/>
        </pc:sldMkLst>
      </pc:sldChg>
      <pc:sldChg chg="modNotesTx">
        <pc:chgData name="Tanxin Liu" userId="872c97a1-1887-49ca-8b45-87d9ebf7b0f1" providerId="ADAL" clId="{9B36B892-9F06-429C-99A1-B49B40AF3801}" dt="2022-04-29T21:11:38.251" v="523" actId="20577"/>
        <pc:sldMkLst>
          <pc:docMk/>
          <pc:sldMk cId="0" sldId="273"/>
        </pc:sldMkLst>
      </pc:sldChg>
      <pc:sldChg chg="modNotesTx">
        <pc:chgData name="Tanxin Liu" userId="872c97a1-1887-49ca-8b45-87d9ebf7b0f1" providerId="ADAL" clId="{9B36B892-9F06-429C-99A1-B49B40AF3801}" dt="2022-04-29T21:12:48.049" v="562" actId="20577"/>
        <pc:sldMkLst>
          <pc:docMk/>
          <pc:sldMk cId="0" sldId="274"/>
        </pc:sldMkLst>
      </pc:sldChg>
      <pc:sldChg chg="modSp mod modNotesTx">
        <pc:chgData name="Tanxin Liu" userId="872c97a1-1887-49ca-8b45-87d9ebf7b0f1" providerId="ADAL" clId="{9B36B892-9F06-429C-99A1-B49B40AF3801}" dt="2022-05-13T19:55:18.612" v="1041" actId="14100"/>
        <pc:sldMkLst>
          <pc:docMk/>
          <pc:sldMk cId="0" sldId="277"/>
        </pc:sldMkLst>
        <pc:spChg chg="mod">
          <ac:chgData name="Tanxin Liu" userId="872c97a1-1887-49ca-8b45-87d9ebf7b0f1" providerId="ADAL" clId="{9B36B892-9F06-429C-99A1-B49B40AF3801}" dt="2022-05-13T19:55:18.612" v="1041" actId="14100"/>
          <ac:spMkLst>
            <pc:docMk/>
            <pc:sldMk cId="0" sldId="277"/>
            <ac:spMk id="262" creationId="{00000000-0000-0000-0000-000000000000}"/>
          </ac:spMkLst>
        </pc:spChg>
      </pc:sldChg>
    </pc:docChg>
  </pc:docChgLst>
</pc:chgInfo>
</file>

<file path=ppt/media/image1.tif>
</file>

<file path=ppt/media/image10.tif>
</file>

<file path=ppt/media/image11.tif>
</file>

<file path=ppt/media/image12.tif>
</file>

<file path=ppt/media/image13.tif>
</file>

<file path=ppt/media/image14.png>
</file>

<file path=ppt/media/image15.png>
</file>

<file path=ppt/media/image16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6" name="Shape 13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aayanlab.cloud/Enrichr/enrich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Network  node-</a:t>
            </a:r>
            <a:r>
              <a:rPr lang="en-US" altLang="zh-CN" dirty="0">
                <a:sym typeface="Wingdings" panose="05000000000000000000" pitchFamily="2" charset="2"/>
              </a:rPr>
              <a:t>driving correlation with it   transcription factor…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6110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ENCODE  Transcription  artificial system---  overestimate…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7901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High transcription factor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7768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Transcription factor binding site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3290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Figure out with TF links to biology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5810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Never ever trust p value ---- text mining,  gene expression study, figure out if it is really there……..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9857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Transcription factor  regulated by </a:t>
            </a:r>
            <a:r>
              <a:rPr lang="en-US" altLang="zh-CN" dirty="0" err="1"/>
              <a:t>phosphoration</a:t>
            </a:r>
            <a:r>
              <a:rPr lang="en-US" altLang="zh-CN" dirty="0"/>
              <a:t> / dimerization  / be cautious about that….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5697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High-throughput data ---true false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91217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Network protein-interacting string     sparse  Fantom</a:t>
            </a:r>
          </a:p>
          <a:p>
            <a:r>
              <a:rPr lang="en-US" altLang="zh-CN" dirty="0"/>
              <a:t> https://fantom.gsc.riken.jp/4/edgeexpress/subnet/#subnet2</a:t>
            </a:r>
          </a:p>
          <a:p>
            <a:r>
              <a:rPr lang="en-US" altLang="zh-CN" dirty="0"/>
              <a:t>FANTOM  Predicted transcription factor binding site……  gene view  subnet view ---analyze data   ***hide singleton  </a:t>
            </a:r>
          </a:p>
          <a:p>
            <a:r>
              <a:rPr lang="en-US" altLang="zh-CN" dirty="0"/>
              <a:t>STRING: HIDE unconnected genes/ hide 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https://fantom.gsc.riken.jp/4/edgeexpress/subnet/#subnet2</a:t>
            </a:r>
          </a:p>
          <a:p>
            <a:endParaRPr lang="en-US" altLang="zh-CN" dirty="0"/>
          </a:p>
          <a:p>
            <a:r>
              <a:rPr lang="en-US" altLang="zh-CN" dirty="0"/>
              <a:t> encode and </a:t>
            </a:r>
            <a:r>
              <a:rPr lang="en-US" altLang="zh-CN" dirty="0" err="1"/>
              <a:t>chea</a:t>
            </a:r>
            <a:r>
              <a:rPr lang="en-US" altLang="zh-CN" dirty="0"/>
              <a:t> </a:t>
            </a:r>
            <a:r>
              <a:rPr lang="en-US" altLang="zh-CN" dirty="0" err="1"/>
              <a:t>consusus</a:t>
            </a:r>
            <a:r>
              <a:rPr lang="en-US" altLang="zh-CN" dirty="0"/>
              <a:t> transcription factor</a:t>
            </a:r>
          </a:p>
          <a:p>
            <a:r>
              <a:rPr lang="en-US" altLang="zh-CN" dirty="0"/>
              <a:t>https://maayanlab.cloud/Enrichr/   </a:t>
            </a:r>
            <a:r>
              <a:rPr lang="en-US" altLang="zh-CN" b="1" i="0" u="none" strike="noStrike" dirty="0">
                <a:solidFill>
                  <a:srgbClr val="D90000"/>
                </a:solidFill>
                <a:effectLst/>
                <a:latin typeface="Droid Sans"/>
                <a:hlinkClick r:id="rId3"/>
              </a:rPr>
              <a:t>Genome Browser PWMs</a:t>
            </a:r>
            <a:r>
              <a:rPr lang="en-US" altLang="zh-CN" b="1" i="0" u="none" strike="noStrike" dirty="0">
                <a:solidFill>
                  <a:srgbClr val="D90000"/>
                </a:solidFill>
                <a:effectLst/>
                <a:latin typeface="Droid Sans"/>
              </a:rPr>
              <a:t>  microRNA </a:t>
            </a:r>
          </a:p>
          <a:p>
            <a:endParaRPr lang="en-US" altLang="zh-CN" b="1" i="0" u="none" strike="noStrike" dirty="0">
              <a:solidFill>
                <a:srgbClr val="D90000"/>
              </a:solidFill>
              <a:effectLst/>
              <a:latin typeface="Droid Sans"/>
            </a:endParaRPr>
          </a:p>
          <a:p>
            <a:endParaRPr lang="en-US" altLang="zh-CN" b="1" i="0" u="none" strike="noStrike" dirty="0">
              <a:solidFill>
                <a:srgbClr val="D90000"/>
              </a:solidFill>
              <a:effectLst/>
              <a:latin typeface="Droid Sans"/>
            </a:endParaRPr>
          </a:p>
          <a:p>
            <a:r>
              <a:rPr lang="en-US" altLang="zh-CN" b="1" i="0" u="none" strike="noStrike" dirty="0" err="1">
                <a:solidFill>
                  <a:srgbClr val="D90000"/>
                </a:solidFill>
                <a:effectLst/>
                <a:latin typeface="Droid Sans"/>
                <a:hlinkClick r:id="rId3"/>
              </a:rPr>
              <a:t>miRTarBase</a:t>
            </a:r>
            <a:r>
              <a:rPr lang="en-US" altLang="zh-CN" b="1" i="0" u="none" strike="noStrike" dirty="0">
                <a:solidFill>
                  <a:srgbClr val="D90000"/>
                </a:solidFill>
                <a:effectLst/>
                <a:latin typeface="Droid Sans"/>
                <a:hlinkClick r:id="rId3"/>
              </a:rPr>
              <a:t> 2017</a:t>
            </a:r>
            <a:r>
              <a:rPr lang="en-US" altLang="zh-CN" b="1" i="0" u="none" strike="noStrike" dirty="0">
                <a:solidFill>
                  <a:srgbClr val="D90000"/>
                </a:solidFill>
                <a:effectLst/>
                <a:latin typeface="Droid Sans"/>
              </a:rPr>
              <a:t> </a:t>
            </a:r>
          </a:p>
          <a:p>
            <a:endParaRPr lang="en-US" altLang="zh-CN" b="1" i="0" u="none" strike="noStrike" dirty="0">
              <a:solidFill>
                <a:srgbClr val="D90000"/>
              </a:solidFill>
              <a:effectLst/>
              <a:latin typeface="Droid Sans"/>
            </a:endParaRPr>
          </a:p>
          <a:p>
            <a:r>
              <a:rPr lang="en-US" altLang="zh-CN" b="1" i="0" u="none" strike="noStrike" dirty="0">
                <a:solidFill>
                  <a:srgbClr val="D90000"/>
                </a:solidFill>
                <a:effectLst/>
                <a:latin typeface="Droid Sans"/>
              </a:rPr>
              <a:t>SPI1  ---predicted binding sites   SOX2---TF will be activating site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6564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6"/>
          <p:cNvSpPr/>
          <p:nvPr/>
        </p:nvSpPr>
        <p:spPr>
          <a:xfrm>
            <a:off x="-1" y="1219199"/>
            <a:ext cx="13004801" cy="1372730"/>
          </a:xfrm>
          <a:prstGeom prst="rect">
            <a:avLst/>
          </a:prstGeom>
          <a:solidFill>
            <a:srgbClr val="154780"/>
          </a:solidFill>
          <a:ln w="12700">
            <a:miter lim="400000"/>
          </a:ln>
        </p:spPr>
        <p:txBody>
          <a:bodyPr lIns="65023" tIns="65023" rIns="65023" bIns="65023"/>
          <a:lstStyle/>
          <a:p>
            <a:pPr algn="l" defTabSz="866986">
              <a:defRPr sz="3400" b="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endParaRPr/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504885" y="8091311"/>
            <a:ext cx="305744" cy="330201"/>
          </a:xfrm>
          <a:prstGeom prst="rect">
            <a:avLst/>
          </a:prstGeom>
        </p:spPr>
        <p:txBody>
          <a:bodyPr lIns="0" tIns="0" rIns="0" bIns="0" anchor="b"/>
          <a:lstStyle>
            <a:lvl1pPr algn="r" defTabSz="866986">
              <a:defRPr sz="2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212356" y="1295964"/>
            <a:ext cx="12598274" cy="1219201"/>
          </a:xfrm>
          <a:prstGeom prst="rect">
            <a:avLst/>
          </a:prstGeom>
        </p:spPr>
        <p:txBody>
          <a:bodyPr lIns="65023" tIns="65023" rIns="65023" bIns="65023"/>
          <a:lstStyle>
            <a:lvl1pPr algn="l" defTabSz="866986">
              <a:defRPr sz="4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Body Level One…"/>
          <p:cNvSpPr txBox="1">
            <a:spLocks noGrp="1"/>
          </p:cNvSpPr>
          <p:nvPr>
            <p:ph type="body" idx="1"/>
          </p:nvPr>
        </p:nvSpPr>
        <p:spPr>
          <a:xfrm>
            <a:off x="212356" y="2926081"/>
            <a:ext cx="12598274" cy="4827694"/>
          </a:xfrm>
          <a:prstGeom prst="rect">
            <a:avLst/>
          </a:prstGeom>
          <a:ln>
            <a:solidFill>
              <a:srgbClr val="BFBFBF"/>
            </a:solidFill>
            <a:round/>
          </a:ln>
        </p:spPr>
        <p:txBody>
          <a:bodyPr lIns="65023" tIns="65023" rIns="65023" bIns="65023" anchor="t"/>
          <a:lstStyle>
            <a:lvl1pPr marL="545747" indent="-545747" defTabSz="866986">
              <a:spcBef>
                <a:spcPts val="4500"/>
              </a:spcBef>
              <a:buClr>
                <a:srgbClr val="154780"/>
              </a:buClr>
              <a:buSzPct val="80000"/>
              <a:buFont typeface="Arial"/>
              <a:buChar char="►"/>
              <a:defRPr sz="3400">
                <a:latin typeface="Arial"/>
                <a:ea typeface="Arial"/>
                <a:cs typeface="Arial"/>
                <a:sym typeface="Arial"/>
              </a:defRPr>
            </a:lvl1pPr>
            <a:lvl2pPr marL="820914" indent="-536752" defTabSz="866986">
              <a:spcBef>
                <a:spcPts val="4500"/>
              </a:spcBef>
              <a:buClr>
                <a:srgbClr val="154780"/>
              </a:buClr>
              <a:buSzPct val="80000"/>
              <a:buFont typeface="Arial"/>
              <a:buChar char="►"/>
              <a:defRPr sz="3400">
                <a:latin typeface="Arial"/>
                <a:ea typeface="Arial"/>
                <a:cs typeface="Arial"/>
                <a:sym typeface="Arial"/>
              </a:defRPr>
            </a:lvl2pPr>
            <a:lvl3pPr marL="1000125" indent="-431800" defTabSz="866986">
              <a:spcBef>
                <a:spcPts val="4500"/>
              </a:spcBef>
              <a:buClr>
                <a:srgbClr val="154780"/>
              </a:buClr>
              <a:buSzPct val="100000"/>
              <a:buFont typeface="Arial"/>
              <a:buChar char="●"/>
              <a:defRPr sz="3400">
                <a:latin typeface="Arial"/>
                <a:ea typeface="Arial"/>
                <a:cs typeface="Arial"/>
                <a:sym typeface="Arial"/>
              </a:defRPr>
            </a:lvl3pPr>
            <a:lvl4pPr marL="0" indent="1371600" defTabSz="866986">
              <a:spcBef>
                <a:spcPts val="4500"/>
              </a:spcBef>
              <a:buClr>
                <a:srgbClr val="154780"/>
              </a:buClr>
              <a:buSzTx/>
              <a:buFont typeface="Arial"/>
              <a:buNone/>
              <a:defRPr sz="3400">
                <a:latin typeface="Arial"/>
                <a:ea typeface="Arial"/>
                <a:cs typeface="Arial"/>
                <a:sym typeface="Arial"/>
              </a:defRPr>
            </a:lvl4pPr>
            <a:lvl5pPr marL="0" indent="1828800" defTabSz="866986">
              <a:spcBef>
                <a:spcPts val="4500"/>
              </a:spcBef>
              <a:buClr>
                <a:srgbClr val="154780"/>
              </a:buClr>
              <a:buSzTx/>
              <a:buFont typeface="Arial"/>
              <a:buNone/>
              <a:defRPr sz="34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gradFill flip="none" rotWithShape="1">
          <a:gsLst>
            <a:gs pos="0">
              <a:srgbClr val="92D3DC"/>
            </a:gs>
            <a:gs pos="100000">
              <a:srgbClr val="328C9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 Text"/>
          <p:cNvSpPr txBox="1">
            <a:spLocks noGrp="1"/>
          </p:cNvSpPr>
          <p:nvPr>
            <p:ph type="title"/>
          </p:nvPr>
        </p:nvSpPr>
        <p:spPr>
          <a:xfrm>
            <a:off x="355599" y="1409700"/>
            <a:ext cx="12293602" cy="1828801"/>
          </a:xfrm>
          <a:prstGeom prst="rect">
            <a:avLst/>
          </a:prstGeom>
        </p:spPr>
        <p:txBody>
          <a:bodyPr lIns="54186" tIns="54186" rIns="54186" bIns="54186"/>
          <a:lstStyle>
            <a:lvl1pPr defTabSz="584179">
              <a:defRPr sz="7000" cap="all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Body Level One…"/>
          <p:cNvSpPr txBox="1">
            <a:spLocks noGrp="1"/>
          </p:cNvSpPr>
          <p:nvPr>
            <p:ph type="body" idx="1"/>
          </p:nvPr>
        </p:nvSpPr>
        <p:spPr>
          <a:xfrm>
            <a:off x="355599" y="3267075"/>
            <a:ext cx="12293602" cy="4724401"/>
          </a:xfrm>
          <a:prstGeom prst="rect">
            <a:avLst/>
          </a:prstGeom>
        </p:spPr>
        <p:txBody>
          <a:bodyPr lIns="54186" tIns="54186" rIns="54186" bIns="54186"/>
          <a:lstStyle>
            <a:lvl1pPr marL="420367" indent="-420367" defTabSz="584179">
              <a:spcBef>
                <a:spcPts val="3600"/>
              </a:spcBef>
              <a:buSzPct val="82000"/>
              <a:defRPr sz="36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723965" indent="-420367" defTabSz="584179">
              <a:spcBef>
                <a:spcPts val="3600"/>
              </a:spcBef>
              <a:buSzPct val="82000"/>
              <a:defRPr sz="36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027564" indent="-420367" defTabSz="584179">
              <a:spcBef>
                <a:spcPts val="3600"/>
              </a:spcBef>
              <a:buSzPct val="82000"/>
              <a:defRPr sz="36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331162" indent="-420367" defTabSz="584179">
              <a:spcBef>
                <a:spcPts val="3600"/>
              </a:spcBef>
              <a:buSzPct val="82000"/>
              <a:defRPr sz="36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1634761" indent="-420367" defTabSz="584179">
              <a:spcBef>
                <a:spcPts val="3600"/>
              </a:spcBef>
              <a:buSzPct val="82000"/>
              <a:defRPr sz="360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4599" y="8172450"/>
            <a:ext cx="347095" cy="349674"/>
          </a:xfrm>
          <a:prstGeom prst="rect">
            <a:avLst/>
          </a:prstGeom>
        </p:spPr>
        <p:txBody>
          <a:bodyPr lIns="54186" tIns="54186" rIns="54186" bIns="54186"/>
          <a:lstStyle>
            <a:lvl1pPr algn="l" defTabSz="650240">
              <a:defRPr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51406" y="8091311"/>
            <a:ext cx="159223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</a:t>
            </a:fld>
            <a:endParaRPr/>
          </a:p>
        </p:txBody>
      </p:sp>
      <p:sp>
        <p:nvSpPr>
          <p:cNvPr id="139" name="Google Shape;218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Transcription Factor Analysis </a:t>
            </a:r>
          </a:p>
        </p:txBody>
      </p:sp>
      <p:sp>
        <p:nvSpPr>
          <p:cNvPr id="140" name="Google Shape;219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3102" indent="-383102" defTabSz="702259">
              <a:lnSpc>
                <a:spcPct val="150000"/>
              </a:lnSpc>
              <a:spcBef>
                <a:spcPts val="0"/>
              </a:spcBef>
              <a:defRPr sz="3240"/>
            </a:pPr>
            <a:r>
              <a:t>Last week, we discussed how to use functional analysis - GO Ontology or KEGG Pathways - to make biological sense of a list of genes </a:t>
            </a:r>
          </a:p>
          <a:p>
            <a:pPr marL="383102" indent="-383102" defTabSz="702259">
              <a:lnSpc>
                <a:spcPct val="150000"/>
              </a:lnSpc>
              <a:spcBef>
                <a:spcPts val="0"/>
              </a:spcBef>
              <a:defRPr sz="3240"/>
            </a:pPr>
            <a:r>
              <a:t>You can use this approach for any list of genes - differential expression or clustered by an algorithm </a:t>
            </a:r>
          </a:p>
          <a:p>
            <a:pPr marL="383102" indent="-383102" defTabSz="702259">
              <a:lnSpc>
                <a:spcPct val="150000"/>
              </a:lnSpc>
              <a:spcBef>
                <a:spcPts val="0"/>
              </a:spcBef>
              <a:defRPr sz="3240"/>
            </a:pPr>
            <a:r>
              <a:t>Today, we will learn to ask: what is the mechanism that explains why these genes are acting in tandem?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98" name="How many transcription factors are ther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many transcription factors are there? </a:t>
            </a:r>
          </a:p>
        </p:txBody>
      </p:sp>
      <p:sp>
        <p:nvSpPr>
          <p:cNvPr id="199" name="Estimated at approximately 10 percent of all protein-coding genomes…"/>
          <p:cNvSpPr txBox="1">
            <a:spLocks noGrp="1"/>
          </p:cNvSpPr>
          <p:nvPr>
            <p:ph type="body" sz="half" idx="1"/>
          </p:nvPr>
        </p:nvSpPr>
        <p:spPr>
          <a:xfrm>
            <a:off x="212356" y="2926081"/>
            <a:ext cx="5851052" cy="4827694"/>
          </a:xfrm>
          <a:prstGeom prst="rect">
            <a:avLst/>
          </a:prstGeom>
        </p:spPr>
        <p:txBody>
          <a:bodyPr/>
          <a:lstStyle/>
          <a:p>
            <a:r>
              <a:t>Estimated at approximately 10 percent of all protein-coding genomes </a:t>
            </a:r>
          </a:p>
          <a:p>
            <a:r>
              <a:t>Remember that TF binding sites are </a:t>
            </a:r>
            <a:r>
              <a:rPr b="1"/>
              <a:t>motifs</a:t>
            </a:r>
            <a:r>
              <a:t>, not </a:t>
            </a:r>
            <a:r>
              <a:rPr b="1"/>
              <a:t>sequences </a:t>
            </a:r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835" y="2919731"/>
            <a:ext cx="5692722" cy="4274003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Slide from: https://www.slideshare.net/amathelier/transcription-factor-binding-site-prediction-in-vivo-using-dna-sequence-and-shape-features"/>
          <p:cNvSpPr txBox="1"/>
          <p:nvPr/>
        </p:nvSpPr>
        <p:spPr>
          <a:xfrm>
            <a:off x="270738" y="8752698"/>
            <a:ext cx="12481510" cy="780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</a:t>
            </a:r>
            <a:r>
              <a:rPr sz="2000"/>
              <a:t>lide from: https://www.slideshare.net/amathelier/transcription-factor-binding-site-prediction-in-vivo-using-dna-sequence-and-shape-features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04" name="Experimental or Computational Prediction of TFs binding sites/ge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5608">
              <a:defRPr sz="3784"/>
            </a:lvl1pPr>
          </a:lstStyle>
          <a:p>
            <a:r>
              <a:t>Experimental or Computational Prediction of TFs binding sites/genes </a:t>
            </a:r>
          </a:p>
        </p:txBody>
      </p:sp>
      <p:sp>
        <p:nvSpPr>
          <p:cNvPr id="205" name="Experimental 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8395" indent="-398395" defTabSz="632900">
              <a:spcBef>
                <a:spcPts val="3300"/>
              </a:spcBef>
              <a:defRPr sz="2482"/>
            </a:pPr>
            <a:r>
              <a:t>Experimental : </a:t>
            </a:r>
          </a:p>
          <a:p>
            <a:pPr marL="605833" lvl="1" indent="-398395" defTabSz="632900">
              <a:spcBef>
                <a:spcPts val="3300"/>
              </a:spcBef>
              <a:defRPr sz="1606"/>
            </a:pPr>
            <a:r>
              <a:t>ENCODE is biggest producer of such data </a:t>
            </a:r>
          </a:p>
          <a:p>
            <a:pPr marL="605833" lvl="1" indent="-398395" defTabSz="632900">
              <a:spcBef>
                <a:spcPts val="3300"/>
              </a:spcBef>
              <a:defRPr sz="1606"/>
            </a:pPr>
            <a:r>
              <a:t>CHEA is a database of multiple CHIP-X experiment</a:t>
            </a:r>
          </a:p>
          <a:p>
            <a:pPr marL="605833" lvl="1" indent="-398395" defTabSz="632900">
              <a:spcBef>
                <a:spcPts val="3300"/>
              </a:spcBef>
              <a:defRPr sz="1606"/>
            </a:pPr>
            <a:r>
              <a:t>Perturbation experiments of known TFs </a:t>
            </a:r>
          </a:p>
          <a:p>
            <a:pPr marL="398395" indent="-398395" defTabSz="632900">
              <a:spcBef>
                <a:spcPts val="3300"/>
              </a:spcBef>
              <a:defRPr sz="2482"/>
            </a:pPr>
            <a:r>
              <a:t>Computational: </a:t>
            </a:r>
          </a:p>
          <a:p>
            <a:pPr marL="605833" lvl="1" indent="-398395" defTabSz="632900">
              <a:spcBef>
                <a:spcPts val="3300"/>
              </a:spcBef>
              <a:defRPr sz="2263"/>
            </a:pPr>
            <a:r>
              <a:t>Transfac and Jaspar are both based on positional weight matrices </a:t>
            </a:r>
          </a:p>
          <a:p>
            <a:pPr marL="605833" lvl="1" indent="-398395" defTabSz="632900">
              <a:spcBef>
                <a:spcPts val="3300"/>
              </a:spcBef>
              <a:defRPr sz="2263"/>
            </a:pPr>
            <a:r>
              <a:t>TRUST database is based on text-mining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08" name="TF Enrichment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TF Enrichment Analysis 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0" y="2724150"/>
            <a:ext cx="3408556" cy="7215693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"/>
          <p:cNvSpPr txBox="1"/>
          <p:nvPr/>
        </p:nvSpPr>
        <p:spPr>
          <a:xfrm>
            <a:off x="5735426" y="5900196"/>
            <a:ext cx="1737148" cy="863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defTabSz="410750">
              <a:defRPr sz="5000" b="0" cap="all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  <a:endParaRPr/>
          </a:p>
        </p:txBody>
      </p:sp>
      <p:sp>
        <p:nvSpPr>
          <p:cNvPr id="211" name="TextBox 7"/>
          <p:cNvSpPr txBox="1"/>
          <p:nvPr/>
        </p:nvSpPr>
        <p:spPr>
          <a:xfrm>
            <a:off x="4292631" y="8612601"/>
            <a:ext cx="5101136" cy="586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 defTabSz="457200">
              <a:defRPr sz="1400" b="0"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r>
              <a:t>GO Term: Lysosome  |  DAVID Enrichment score: 2.37</a:t>
            </a:r>
          </a:p>
        </p:txBody>
      </p:sp>
      <p:sp>
        <p:nvSpPr>
          <p:cNvPr id="212" name="TextBox 17"/>
          <p:cNvSpPr txBox="1"/>
          <p:nvPr/>
        </p:nvSpPr>
        <p:spPr>
          <a:xfrm>
            <a:off x="3627068" y="6674903"/>
            <a:ext cx="4089742" cy="151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l" defTabSz="457200">
              <a:defRPr sz="1400" b="0">
                <a:latin typeface="Corbel"/>
                <a:ea typeface="Corbel"/>
                <a:cs typeface="Corbel"/>
                <a:sym typeface="Corbel"/>
              </a:defRPr>
            </a:pPr>
            <a:r>
              <a:t>KEGG Pathway: Parkinson’s  | </a:t>
            </a:r>
          </a:p>
          <a:p>
            <a:pPr algn="l" defTabSz="457200">
              <a:defRPr sz="1400" b="0">
                <a:latin typeface="Corbel"/>
                <a:ea typeface="Corbel"/>
                <a:cs typeface="Corbel"/>
                <a:sym typeface="Corbel"/>
              </a:defRPr>
            </a:pPr>
            <a:r>
              <a:t>GO Term: Mitochondria  |  DAVID Enrichment Score: 6.31</a:t>
            </a:r>
          </a:p>
          <a:p>
            <a:pPr algn="l" defTabSz="457200">
              <a:defRPr sz="1400" b="0">
                <a:latin typeface="Corbel"/>
                <a:ea typeface="Corbel"/>
                <a:cs typeface="Corbel"/>
                <a:sym typeface="Corbel"/>
              </a:defRPr>
            </a:pPr>
            <a:endParaRPr/>
          </a:p>
          <a:p>
            <a:pPr algn="l" defTabSz="457200">
              <a:defRPr sz="1800" b="0">
                <a:latin typeface="Corbel"/>
                <a:ea typeface="Corbel"/>
                <a:cs typeface="Corbel"/>
                <a:sym typeface="Corbel"/>
              </a:defRPr>
            </a:pPr>
            <a:endParaRPr/>
          </a:p>
        </p:txBody>
      </p:sp>
      <p:sp>
        <p:nvSpPr>
          <p:cNvPr id="213" name="TextBox 36"/>
          <p:cNvSpPr txBox="1"/>
          <p:nvPr/>
        </p:nvSpPr>
        <p:spPr>
          <a:xfrm>
            <a:off x="3952271" y="2680156"/>
            <a:ext cx="3439336" cy="739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l" defTabSz="457200">
              <a:defRPr sz="1400" b="0">
                <a:latin typeface="Corbel"/>
                <a:ea typeface="Corbel"/>
                <a:cs typeface="Corbel"/>
                <a:sym typeface="Corbel"/>
              </a:defRPr>
            </a:pPr>
            <a:r>
              <a:t>GO Term: Molecular transport</a:t>
            </a:r>
          </a:p>
          <a:p>
            <a:pPr algn="l" defTabSz="457200">
              <a:defRPr sz="1400" b="0">
                <a:latin typeface="Corbel"/>
                <a:ea typeface="Corbel"/>
                <a:cs typeface="Corbel"/>
                <a:sym typeface="Corbel"/>
              </a:defRPr>
            </a:pPr>
            <a:r>
              <a:t>Go Term: Protein Localization</a:t>
            </a:r>
          </a:p>
          <a:p>
            <a:pPr algn="l" defTabSz="457200">
              <a:defRPr sz="1400" b="0">
                <a:latin typeface="Corbel"/>
                <a:ea typeface="Corbel"/>
                <a:cs typeface="Corbel"/>
                <a:sym typeface="Corbel"/>
              </a:defRPr>
            </a:pPr>
            <a:r>
              <a:t>DAVID Enrichment Score: 2.67</a:t>
            </a:r>
          </a:p>
        </p:txBody>
      </p:sp>
      <p:graphicFrame>
        <p:nvGraphicFramePr>
          <p:cNvPr id="214" name="Table 5"/>
          <p:cNvGraphicFramePr/>
          <p:nvPr/>
        </p:nvGraphicFramePr>
        <p:xfrm>
          <a:off x="8358407" y="3088423"/>
          <a:ext cx="4238184" cy="535006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4127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27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27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MODULE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Curated Gene Set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FDR corrected q-value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0"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BROWN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Genes down-regulated in brain from patients with Alzheimer’s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200">
                          <a:latin typeface="Cambria"/>
                          <a:ea typeface="Cambria"/>
                          <a:cs typeface="Cambria"/>
                          <a:sym typeface="Cambria"/>
                        </a:defRPr>
                      </a:pPr>
                      <a:r>
                        <a:t>2.05 e</a:t>
                      </a:r>
                      <a:r>
                        <a:rPr baseline="30000"/>
                        <a:t>-50</a:t>
                      </a:r>
                    </a:p>
                    <a:p>
                      <a:pPr defTabSz="410750">
                        <a:lnSpc>
                          <a:spcPct val="150000"/>
                        </a:lnSpc>
                        <a:defRPr sz="1200">
                          <a:latin typeface="Cambria"/>
                          <a:ea typeface="Cambria"/>
                          <a:cs typeface="Cambria"/>
                          <a:sym typeface="Cambria"/>
                        </a:defRPr>
                      </a:pPr>
                      <a:r>
                        <a:t> 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57300"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CYAN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Genes up-regulated in brain from patients with Alzheimer's disease.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200">
                          <a:latin typeface="Cambria"/>
                          <a:ea typeface="Cambria"/>
                          <a:cs typeface="Cambria"/>
                          <a:sym typeface="Cambria"/>
                        </a:defRPr>
                      </a:pPr>
                      <a:r>
                        <a:t>6.38 e</a:t>
                      </a:r>
                      <a:r>
                        <a:rPr baseline="30000"/>
                        <a:t>-8</a:t>
                      </a:r>
                    </a:p>
                    <a:p>
                      <a:pPr defTabSz="410750">
                        <a:lnSpc>
                          <a:spcPct val="150000"/>
                        </a:lnSpc>
                        <a:defRPr sz="1200">
                          <a:latin typeface="Cambria"/>
                          <a:ea typeface="Cambria"/>
                          <a:cs typeface="Cambria"/>
                          <a:sym typeface="Cambria"/>
                        </a:defRPr>
                      </a:pPr>
                      <a:r>
                        <a:t> 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57300"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MIDNIGHT BLUE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Genes up-regulated in brain from patients with Alzheimer's disease.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200">
                          <a:latin typeface="Cambria"/>
                          <a:ea typeface="Cambria"/>
                          <a:cs typeface="Cambria"/>
                          <a:sym typeface="Cambria"/>
                        </a:defRPr>
                      </a:pPr>
                      <a:r>
                        <a:t>6.55 e</a:t>
                      </a:r>
                      <a:r>
                        <a:rPr baseline="30000"/>
                        <a:t>-4</a:t>
                      </a:r>
                    </a:p>
                    <a:p>
                      <a:pPr defTabSz="410750">
                        <a:lnSpc>
                          <a:spcPct val="150000"/>
                        </a:lnSpc>
                        <a:defRPr sz="1200">
                          <a:latin typeface="Cambria"/>
                          <a:ea typeface="Cambria"/>
                          <a:cs typeface="Cambria"/>
                          <a:sym typeface="Cambria"/>
                        </a:defRPr>
                      </a:pPr>
                      <a:r>
                        <a:t> 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57300"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SALMON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800"/>
                      </a:pPr>
                      <a:r>
                        <a:rPr sz="12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Genes up-regulated in brain from patients with Alzheimer's disease.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tc>
                  <a:txBody>
                    <a:bodyPr/>
                    <a:lstStyle/>
                    <a:p>
                      <a:pPr defTabSz="410750">
                        <a:lnSpc>
                          <a:spcPct val="150000"/>
                        </a:lnSpc>
                        <a:defRPr sz="1200">
                          <a:latin typeface="Cambria"/>
                          <a:ea typeface="Cambria"/>
                          <a:cs typeface="Cambria"/>
                          <a:sym typeface="Cambria"/>
                        </a:defRPr>
                      </a:pPr>
                      <a:r>
                        <a:t>2.27 e</a:t>
                      </a:r>
                      <a:r>
                        <a:rPr baseline="30000"/>
                        <a:t>-3</a:t>
                      </a:r>
                    </a:p>
                    <a:p>
                      <a:pPr defTabSz="410750">
                        <a:lnSpc>
                          <a:spcPct val="150000"/>
                        </a:lnSpc>
                        <a:defRPr sz="1200">
                          <a:latin typeface="Cambria"/>
                          <a:ea typeface="Cambria"/>
                          <a:cs typeface="Cambria"/>
                          <a:sym typeface="Cambria"/>
                        </a:defRPr>
                      </a:pPr>
                      <a:r>
                        <a:t> </a:t>
                      </a:r>
                    </a:p>
                  </a:txBody>
                  <a:tcPr marL="0" marR="0" marT="0" marB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2F5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5" name="???"/>
          <p:cNvSpPr txBox="1"/>
          <p:nvPr/>
        </p:nvSpPr>
        <p:spPr>
          <a:xfrm>
            <a:off x="3621379" y="5624887"/>
            <a:ext cx="707442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??? 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218" name="Analyze with MSIG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Analyze with MSIGDB </a:t>
            </a:r>
          </a:p>
        </p:txBody>
      </p:sp>
      <p:sp>
        <p:nvSpPr>
          <p:cNvPr id="219" name="MSIGDB is the database usually used for GSEA (Gene Set Enrichment Analysis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MSIGDB is the database usually used for GSEA (Gene Set Enrichment Analysis) </a:t>
            </a:r>
          </a:p>
          <a:p>
            <a:r>
              <a:t>Includes known and predicted TF binding sites based on Transfac and other sources  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22" name="MSIG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MSIGDB </a:t>
            </a:r>
          </a:p>
        </p:txBody>
      </p:sp>
      <p:sp>
        <p:nvSpPr>
          <p:cNvPr id="223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24" name="Screen Shot 2019-04-19 at 3.33.39 PM.png" descr="Screen Shot 2019-04-19 at 3.33.3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602" y="2401807"/>
            <a:ext cx="8891856" cy="7585602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So, which transcription factor is it?…"/>
          <p:cNvSpPr txBox="1"/>
          <p:nvPr/>
        </p:nvSpPr>
        <p:spPr>
          <a:xfrm>
            <a:off x="7502296" y="3230220"/>
            <a:ext cx="5054413" cy="1565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So, which transcription factor is it?</a:t>
            </a:r>
          </a:p>
          <a:p>
            <a:r>
              <a:t>Over 120 TFs were significant for my modules  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sp>
        <p:nvSpPr>
          <p:cNvPr id="228" name="Rectangle 7"/>
          <p:cNvSpPr/>
          <p:nvPr/>
        </p:nvSpPr>
        <p:spPr>
          <a:xfrm>
            <a:off x="7445247" y="2747263"/>
            <a:ext cx="5559554" cy="526694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4186" tIns="54186" rIns="54186" bIns="54186" anchor="ctr"/>
          <a:lstStyle/>
          <a:p>
            <a:pPr defTabSz="830862">
              <a:defRPr sz="5000" b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  <a:endParaRPr/>
          </a:p>
        </p:txBody>
      </p:sp>
      <p:sp>
        <p:nvSpPr>
          <p:cNvPr id="22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r>
              <a:t>Text-mining</a:t>
            </a:r>
          </a:p>
        </p:txBody>
      </p:sp>
      <p:sp>
        <p:nvSpPr>
          <p:cNvPr id="230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212356" y="2926081"/>
            <a:ext cx="5869831" cy="4827694"/>
          </a:xfrm>
          <a:prstGeom prst="rect">
            <a:avLst/>
          </a:prstGeom>
        </p:spPr>
        <p:txBody>
          <a:bodyPr/>
          <a:lstStyle/>
          <a:p>
            <a:pPr marL="406439" indent="-406439" defTabSz="667579">
              <a:spcBef>
                <a:spcPts val="3500"/>
              </a:spcBef>
              <a:buClrTx/>
              <a:buSzPct val="145000"/>
              <a:buFontTx/>
              <a:buChar char="•"/>
              <a:defRPr sz="2925"/>
            </a:pPr>
            <a:r>
              <a:t>Reduced list to 19 transcription factors </a:t>
            </a:r>
            <a:br/>
            <a:endParaRPr/>
          </a:p>
          <a:p>
            <a:pPr marL="406439" indent="-406439" defTabSz="667579">
              <a:spcBef>
                <a:spcPts val="3500"/>
              </a:spcBef>
              <a:buClrTx/>
              <a:buSzPct val="145000"/>
              <a:buFontTx/>
              <a:buChar char="•"/>
              <a:defRPr sz="2925"/>
            </a:pPr>
            <a:r>
              <a:t>Included known transcription factors </a:t>
            </a:r>
            <a:br/>
            <a:r>
              <a:t>such as JUN</a:t>
            </a:r>
          </a:p>
          <a:p>
            <a:pPr marL="406439" indent="-406439" defTabSz="667579">
              <a:spcBef>
                <a:spcPts val="3500"/>
              </a:spcBef>
              <a:buClrTx/>
              <a:buSzPct val="145000"/>
              <a:buFontTx/>
              <a:buChar char="•"/>
              <a:defRPr sz="2925"/>
            </a:pPr>
            <a:r>
              <a:t>SP1 had little evidence of association with Parkinson’s/MPTP but was in every module</a:t>
            </a:r>
          </a:p>
        </p:txBody>
      </p:sp>
      <p:graphicFrame>
        <p:nvGraphicFramePr>
          <p:cNvPr id="231" name="Table 4"/>
          <p:cNvGraphicFramePr/>
          <p:nvPr/>
        </p:nvGraphicFramePr>
        <p:xfrm>
          <a:off x="6302154" y="2750841"/>
          <a:ext cx="6622176" cy="667486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3244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67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21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44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44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68500"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TF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Abstract for Parkinson's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MPTP/MPP+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Module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FDR Corrected P-Value
MSigDB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JUN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4451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729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BROWN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3.44E-08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1200"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NRFR2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59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25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SALMON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6.23E-03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FOXF2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21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BROWN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1.69E-07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SP1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2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BROWN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4.25E-26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7832"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CYAN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2.51E-06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11200"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MAGENTA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8.08E-05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30300"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MIDNIGHT BLUE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2.53E-03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11200"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defRPr sz="1800"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endParaRPr/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SALMON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tc>
                  <a:txBody>
                    <a:bodyPr/>
                    <a:lstStyle/>
                    <a:p>
                      <a:pPr defTabSz="584179">
                        <a:lnSpc>
                          <a:spcPct val="150000"/>
                        </a:lnSpc>
                        <a:defRPr sz="1800"/>
                      </a:pPr>
                      <a:r>
                        <a:rPr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7.85E-05</a:t>
                      </a:r>
                    </a:p>
                  </a:txBody>
                  <a:tcPr marL="0" marR="0" marT="0" marB="0" horzOverflow="overflow">
                    <a:solidFill>
                      <a:srgbClr val="E8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0" nodeType="afterEffect">
                                  <p:stCondLst>
                                    <p:cond delay="10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10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" presetID="9" presetClass="entr" fill="hold" grpId="0" nodeType="afterEffect">
                                  <p:stCondLst>
                                    <p:cond delay="10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1000"/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000"/>
                            </p:stCondLst>
                            <p:childTnLst>
                              <p:par>
                                <p:cTn id="16" presetID="9" presetClass="entr" fill="hold" grpId="0" nodeType="afterEffect">
                                  <p:stCondLst>
                                    <p:cond delay="10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" grpId="0" build="p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234" name="Interpreting TF Enrichment Statist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Interpreting TF Enrichment Statistics </a:t>
            </a:r>
          </a:p>
        </p:txBody>
      </p:sp>
      <p:sp>
        <p:nvSpPr>
          <p:cNvPr id="235" name="Don’t trust the p-values - they are always inflated because of the substantial  non-random duplication of possible TF binding sites in throughout the genom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/>
              <a:t>Don’t trust the p-values</a:t>
            </a:r>
            <a:r>
              <a:t> - they are always inflated because of the substantial  non-random duplication of possible TF binding sites in throughout the genome  </a:t>
            </a:r>
          </a:p>
          <a:p>
            <a:r>
              <a:t>It is </a:t>
            </a:r>
            <a:r>
              <a:rPr i="1"/>
              <a:t>essential</a:t>
            </a:r>
            <a:r>
              <a:t> to incorporate other data - text-mining, wet-lab studies, other gene-expression data sets etc.  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38" name="EnrichR includes TFs and other regulatory motif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EnrichR includes TFs and other regulatory motifs </a:t>
            </a:r>
          </a:p>
        </p:txBody>
      </p:sp>
      <p:sp>
        <p:nvSpPr>
          <p:cNvPr id="239" name="Pro’s: Includes many sources of data…"/>
          <p:cNvSpPr txBox="1">
            <a:spLocks noGrp="1"/>
          </p:cNvSpPr>
          <p:nvPr>
            <p:ph type="body" sz="half" idx="1"/>
          </p:nvPr>
        </p:nvSpPr>
        <p:spPr>
          <a:xfrm>
            <a:off x="110756" y="2837181"/>
            <a:ext cx="7505376" cy="4827694"/>
          </a:xfrm>
          <a:prstGeom prst="rect">
            <a:avLst/>
          </a:prstGeom>
        </p:spPr>
        <p:txBody>
          <a:bodyPr/>
          <a:lstStyle/>
          <a:p>
            <a:r>
              <a:t>Pro’s: Includes many sources of data </a:t>
            </a:r>
          </a:p>
          <a:p>
            <a:r>
              <a:t>Not restricted to humans </a:t>
            </a:r>
          </a:p>
          <a:p>
            <a:r>
              <a:t>The statistics are only corrected for multiple hypothesis testing in each subcategory</a:t>
            </a:r>
          </a:p>
        </p:txBody>
      </p:sp>
      <p:pic>
        <p:nvPicPr>
          <p:cNvPr id="240" name="Screen Shot 2019-04-19 at 4.37.54 PM.png" descr="Screen Shot 2019-04-19 at 4.37.5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4670" y="2858199"/>
            <a:ext cx="5684441" cy="51700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243" name="FANTO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FANTOM </a:t>
            </a:r>
          </a:p>
        </p:txBody>
      </p:sp>
      <p:sp>
        <p:nvSpPr>
          <p:cNvPr id="244" name="Includes calculated TF binding sites, CHEA data set, published protein-DNA interactions, and perturbation experimen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Includes calculated TF binding sites, CHEA data set, published protein-DNA interactions, and perturbation experiments </a:t>
            </a:r>
          </a:p>
          <a:p>
            <a:r>
              <a:t>Visualizes, but does not calculate statistics </a:t>
            </a:r>
          </a:p>
          <a:p>
            <a:r>
              <a:t>Remember that your transcription factor is most likely *not* in the data set as they are often not regulated by 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sp>
        <p:nvSpPr>
          <p:cNvPr id="247" name="FANTO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FANTOM </a:t>
            </a:r>
          </a:p>
        </p:txBody>
      </p:sp>
      <p:sp>
        <p:nvSpPr>
          <p:cNvPr id="248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4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92" y="2923115"/>
            <a:ext cx="7239001" cy="5118101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green indicates ChIP data…"/>
          <p:cNvSpPr txBox="1"/>
          <p:nvPr/>
        </p:nvSpPr>
        <p:spPr>
          <a:xfrm>
            <a:off x="7874000" y="3206750"/>
            <a:ext cx="3929758" cy="227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1600" b="0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rPr i="1">
                <a:solidFill>
                  <a:schemeClr val="accent3">
                    <a:hueOff val="914337"/>
                    <a:satOff val="31515"/>
                    <a:lumOff val="-30790"/>
                  </a:schemeClr>
                </a:solidFill>
              </a:rPr>
              <a:t>green</a:t>
            </a:r>
            <a:r>
              <a:rPr>
                <a:solidFill>
                  <a:schemeClr val="accent3">
                    <a:hueOff val="914337"/>
                    <a:satOff val="31515"/>
                    <a:lumOff val="-30790"/>
                  </a:schemeClr>
                </a:solidFill>
              </a:rPr>
              <a:t> </a:t>
            </a:r>
            <a:r>
              <a:t>indicates ChIP data</a:t>
            </a:r>
          </a:p>
          <a:p>
            <a:pPr algn="l" defTabSz="457200">
              <a:defRPr sz="1600" b="0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defRPr>
            </a:pPr>
            <a:endParaRPr/>
          </a:p>
          <a:p>
            <a:pPr algn="l" defTabSz="457200">
              <a:defRPr sz="1600" b="0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rPr i="1">
                <a:solidFill>
                  <a:srgbClr val="FF2600"/>
                </a:solidFill>
              </a:rPr>
              <a:t>red</a:t>
            </a:r>
            <a:r>
              <a:rPr>
                <a:solidFill>
                  <a:srgbClr val="FF26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ind</a:t>
            </a:r>
            <a:r>
              <a:t>icates perturbation experiment</a:t>
            </a:r>
          </a:p>
          <a:p>
            <a:pPr algn="l" defTabSz="457200">
              <a:defRPr sz="1600" b="0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defRPr>
            </a:pPr>
            <a:endParaRPr/>
          </a:p>
          <a:p>
            <a:pPr algn="l" defTabSz="457200">
              <a:defRPr sz="1600" b="0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rPr i="1">
                <a:solidFill>
                  <a:srgbClr val="FFFB00"/>
                </a:solidFill>
              </a:rPr>
              <a:t>yellow</a:t>
            </a:r>
            <a:r>
              <a:t> published protein–DNA interactions</a:t>
            </a:r>
          </a:p>
          <a:p>
            <a:pPr algn="l" defTabSz="457200">
              <a:defRPr sz="1600" b="0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defRPr>
            </a:pPr>
            <a:endParaRPr/>
          </a:p>
          <a:p>
            <a:pPr algn="l" defTabSz="457200">
              <a:defRPr sz="1600" b="0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rPr i="1">
                <a:solidFill>
                  <a:srgbClr val="942192"/>
                </a:solidFill>
              </a:rPr>
              <a:t>purple</a:t>
            </a:r>
            <a:r>
              <a:t> indicates protein–protein interaction.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51406" y="8091311"/>
            <a:ext cx="159223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43" name="Google Shape;218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Understanding Gene Regulation  </a:t>
            </a:r>
          </a:p>
        </p:txBody>
      </p:sp>
      <p:sp>
        <p:nvSpPr>
          <p:cNvPr id="144" name="Google Shape;219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9317" indent="-449317" defTabSz="823637">
              <a:lnSpc>
                <a:spcPct val="150000"/>
              </a:lnSpc>
              <a:spcBef>
                <a:spcPts val="0"/>
              </a:spcBef>
              <a:defRPr sz="3800"/>
            </a:pPr>
            <a:r>
              <a:t>How many genes are there in the human genome? </a:t>
            </a:r>
          </a:p>
          <a:p>
            <a:pPr marL="449317" indent="-449317" defTabSz="823637">
              <a:lnSpc>
                <a:spcPct val="150000"/>
              </a:lnSpc>
              <a:spcBef>
                <a:spcPts val="0"/>
              </a:spcBef>
              <a:defRPr sz="3800"/>
            </a:pPr>
            <a:r>
              <a:t>Are splice variants extremely common and used to provide diversity, or are they functionally inconsequential and mostly the result of splicing errors?  </a:t>
            </a:r>
          </a:p>
          <a:p>
            <a:pPr marL="449317" indent="-449317" defTabSz="823637">
              <a:lnSpc>
                <a:spcPct val="150000"/>
              </a:lnSpc>
              <a:spcBef>
                <a:spcPts val="0"/>
              </a:spcBef>
              <a:defRPr sz="3800"/>
            </a:pPr>
            <a:r>
              <a:t>How much of the human genome is actively involved in regulation and transcription? 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253" name="microRN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microRNA </a:t>
            </a:r>
          </a:p>
        </p:txBody>
      </p:sp>
      <p:sp>
        <p:nvSpPr>
          <p:cNvPr id="254" name="Few high-throughput experiments for microRNA/gene interaction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Few high-throughput experiments for microRNA/gene interactions </a:t>
            </a:r>
          </a:p>
          <a:p>
            <a:r>
              <a:t>microRNA binding sites are extremely hard to predict - currently based on a combination of RNA thermodynamics and sequence conservation</a:t>
            </a:r>
          </a:p>
          <a:p>
            <a:r>
              <a:t>When tested experimentally, most predicted microRNA-gene interactions result in variability &lt; baseline variability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257" name="microRN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microRNA </a:t>
            </a:r>
          </a:p>
        </p:txBody>
      </p:sp>
      <p:sp>
        <p:nvSpPr>
          <p:cNvPr id="258" name="Enrichment statistics are extremely difficult to calculate and trust because:…"/>
          <p:cNvSpPr txBox="1"/>
          <p:nvPr/>
        </p:nvSpPr>
        <p:spPr>
          <a:xfrm>
            <a:off x="351992" y="2495558"/>
            <a:ext cx="11449399" cy="586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45747" indent="-545747" algn="l" defTabSz="866986">
              <a:spcBef>
                <a:spcPts val="4500"/>
              </a:spcBef>
              <a:buClr>
                <a:srgbClr val="154780"/>
              </a:buClr>
              <a:buSzPct val="80000"/>
              <a:buFont typeface="Arial"/>
              <a:buChar char="►"/>
              <a:defRPr sz="3400" b="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545747" indent="-545747" algn="l" defTabSz="866986">
              <a:spcBef>
                <a:spcPts val="4500"/>
              </a:spcBef>
              <a:buClr>
                <a:srgbClr val="154780"/>
              </a:buClr>
              <a:buSzPct val="80000"/>
              <a:buFont typeface="Arial"/>
              <a:buChar char="►"/>
              <a:defRPr sz="3400" b="0">
                <a:latin typeface="Arial"/>
                <a:ea typeface="Arial"/>
                <a:cs typeface="Arial"/>
                <a:sym typeface="Arial"/>
              </a:defRPr>
            </a:pPr>
            <a:r>
              <a:t>Enrichment statistics are extremely difficult to calculate and trust because: </a:t>
            </a:r>
          </a:p>
          <a:p>
            <a:pPr marL="829909" lvl="1" indent="-545747" algn="l" defTabSz="866986">
              <a:spcBef>
                <a:spcPts val="4500"/>
              </a:spcBef>
              <a:buClr>
                <a:srgbClr val="154780"/>
              </a:buClr>
              <a:buSzPct val="80000"/>
              <a:buFont typeface="Arial"/>
              <a:buChar char="►"/>
              <a:defRPr sz="3400" b="0">
                <a:latin typeface="Arial"/>
                <a:ea typeface="Arial"/>
                <a:cs typeface="Arial"/>
                <a:sym typeface="Arial"/>
              </a:defRPr>
            </a:pPr>
            <a:r>
              <a:t>We don’t know the true background</a:t>
            </a:r>
          </a:p>
          <a:p>
            <a:pPr marL="829909" lvl="1" indent="-545747" algn="l" defTabSz="866986">
              <a:spcBef>
                <a:spcPts val="4500"/>
              </a:spcBef>
              <a:buClr>
                <a:srgbClr val="154780"/>
              </a:buClr>
              <a:buSzPct val="80000"/>
              <a:buFont typeface="Arial"/>
              <a:buChar char="►"/>
              <a:defRPr sz="3400" b="0">
                <a:latin typeface="Arial"/>
                <a:ea typeface="Arial"/>
                <a:cs typeface="Arial"/>
                <a:sym typeface="Arial"/>
              </a:defRPr>
            </a:pPr>
            <a:r>
              <a:t>Many genes have multiple putative microRNA sites </a:t>
            </a:r>
          </a:p>
          <a:p>
            <a:pPr marL="829909" lvl="1" indent="-545747" algn="l" defTabSz="866986">
              <a:spcBef>
                <a:spcPts val="4500"/>
              </a:spcBef>
              <a:buClr>
                <a:srgbClr val="154780"/>
              </a:buClr>
              <a:buSzPct val="80000"/>
              <a:buFont typeface="Arial"/>
              <a:buChar char="►"/>
              <a:defRPr sz="3400" b="0">
                <a:latin typeface="Arial"/>
                <a:ea typeface="Arial"/>
                <a:cs typeface="Arial"/>
                <a:sym typeface="Arial"/>
              </a:defRPr>
            </a:pPr>
            <a:r>
              <a:t>MicroRNA usually effect relatively few genes, so the signal-to-noise ratio is low  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22</a:t>
            </a:fld>
            <a:endParaRPr/>
          </a:p>
        </p:txBody>
      </p:sp>
      <p:sp>
        <p:nvSpPr>
          <p:cNvPr id="261" name="For this week: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For this week: </a:t>
            </a:r>
          </a:p>
        </p:txBody>
      </p:sp>
      <p:sp>
        <p:nvSpPr>
          <p:cNvPr id="262" name="Analyze your genes in EnrichR’s TF (or other regulatory motif) databases for enrichment - do any make sense?…"/>
          <p:cNvSpPr txBox="1">
            <a:spLocks noGrp="1"/>
          </p:cNvSpPr>
          <p:nvPr>
            <p:ph type="body" idx="1"/>
          </p:nvPr>
        </p:nvSpPr>
        <p:spPr>
          <a:xfrm>
            <a:off x="212356" y="2926081"/>
            <a:ext cx="12598273" cy="5885410"/>
          </a:xfrm>
          <a:prstGeom prst="rect">
            <a:avLst/>
          </a:prstGeom>
        </p:spPr>
        <p:txBody>
          <a:bodyPr/>
          <a:lstStyle/>
          <a:p>
            <a:pPr marL="414767" indent="-414767" defTabSz="658909">
              <a:spcBef>
                <a:spcPts val="3400"/>
              </a:spcBef>
              <a:defRPr sz="2584"/>
            </a:pPr>
            <a:r>
              <a:rPr dirty="0"/>
              <a:t>Analyze your genes in </a:t>
            </a:r>
            <a:r>
              <a:rPr dirty="0" err="1"/>
              <a:t>EnrichR’s</a:t>
            </a:r>
            <a:r>
              <a:rPr dirty="0"/>
              <a:t> TF (or other regulatory motif) databases for enrichment - do any make sense? </a:t>
            </a:r>
          </a:p>
          <a:p>
            <a:pPr marL="630731" lvl="1" indent="-414767" defTabSz="658909">
              <a:spcBef>
                <a:spcPts val="3400"/>
              </a:spcBef>
              <a:defRPr sz="2584"/>
            </a:pPr>
            <a:r>
              <a:rPr dirty="0"/>
              <a:t>Think about: what system am I studying these in? What is the known biology? </a:t>
            </a:r>
          </a:p>
          <a:p>
            <a:pPr marL="630731" lvl="1" indent="-414767" defTabSz="658909">
              <a:spcBef>
                <a:spcPts val="3400"/>
              </a:spcBef>
              <a:defRPr sz="2584"/>
            </a:pPr>
            <a:r>
              <a:rPr dirty="0"/>
              <a:t>Analyze your list in FANTOM - does it look like a plausible network? Based on predictions or based on known experimental interactions? </a:t>
            </a:r>
          </a:p>
          <a:p>
            <a:pPr marL="630731" lvl="1" indent="-414767" defTabSz="658909">
              <a:spcBef>
                <a:spcPts val="3400"/>
              </a:spcBef>
              <a:defRPr sz="2584"/>
            </a:pPr>
            <a:r>
              <a:rPr dirty="0"/>
              <a:t>Can you make an educated guess as to what might be driving gene expression? </a:t>
            </a:r>
          </a:p>
          <a:p>
            <a:pPr marL="630731" lvl="1" indent="-414767" defTabSz="658909">
              <a:spcBef>
                <a:spcPts val="3400"/>
              </a:spcBef>
              <a:defRPr sz="2584"/>
            </a:pPr>
            <a:r>
              <a:rPr dirty="0"/>
              <a:t>Is there any literature support for the interactions?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51406" y="8091311"/>
            <a:ext cx="159223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47" name="How many gen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many genes?</a:t>
            </a:r>
          </a:p>
        </p:txBody>
      </p:sp>
      <p:sp>
        <p:nvSpPr>
          <p:cNvPr id="148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4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08" y="2526692"/>
            <a:ext cx="8381814" cy="6705451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Estimates that rely on manual curation have a smaller number…"/>
          <p:cNvSpPr txBox="1"/>
          <p:nvPr/>
        </p:nvSpPr>
        <p:spPr>
          <a:xfrm>
            <a:off x="8514267" y="2737440"/>
            <a:ext cx="4258403" cy="5988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/>
            </a:pPr>
            <a:r>
              <a:t>Estimates that rely on manual curation have a smaller number </a:t>
            </a:r>
          </a:p>
          <a:p>
            <a:pPr>
              <a:defRPr b="0"/>
            </a:pPr>
            <a:endParaRPr/>
          </a:p>
          <a:p>
            <a:pPr>
              <a:defRPr b="0"/>
            </a:pPr>
            <a:r>
              <a:t>Computational approaches using large datasets such as GTEX find</a:t>
            </a:r>
          </a:p>
          <a:p>
            <a:pPr>
              <a:defRPr b="0"/>
            </a:pPr>
            <a:r>
              <a:rPr b="1"/>
              <a:t>21,306 protein-coding genes</a:t>
            </a:r>
            <a:r>
              <a:t> and</a:t>
            </a:r>
            <a:r>
              <a:rPr b="1"/>
              <a:t> 21,856 non-coding genes</a:t>
            </a:r>
          </a:p>
          <a:p>
            <a:pPr>
              <a:defRPr b="0"/>
            </a:pPr>
            <a:endParaRPr b="1"/>
          </a:p>
          <a:p>
            <a:pPr>
              <a:defRPr b="0"/>
            </a:pPr>
            <a:r>
              <a:t>But it isn’t clear whether they are “real” genes - just because mRNA is expressed doesn’t make it functionally active    </a:t>
            </a:r>
          </a:p>
        </p:txBody>
      </p:sp>
      <p:sp>
        <p:nvSpPr>
          <p:cNvPr id="151" name="https://www.nature.com/articles/d41586-018-05462-w"/>
          <p:cNvSpPr txBox="1"/>
          <p:nvPr/>
        </p:nvSpPr>
        <p:spPr>
          <a:xfrm>
            <a:off x="2162098" y="9243670"/>
            <a:ext cx="794400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https://www.nature.com/articles/d41586-018-05462-w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51406" y="8091311"/>
            <a:ext cx="159223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54" name="How common are splice variant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common are splice variants? </a:t>
            </a:r>
          </a:p>
        </p:txBody>
      </p:sp>
      <p:sp>
        <p:nvSpPr>
          <p:cNvPr id="155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56" name="Screen Shot 2019-04-19 at 2.10.14 PM.png" descr="Screen Shot 2019-04-19 at 2.10.1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6" y="2923115"/>
            <a:ext cx="8191501" cy="5702301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Most genes are listed as having &gt; 5 splice variants in the databases…"/>
          <p:cNvSpPr txBox="1"/>
          <p:nvPr/>
        </p:nvSpPr>
        <p:spPr>
          <a:xfrm>
            <a:off x="8743313" y="2651839"/>
            <a:ext cx="3876957" cy="7099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/>
            </a:pPr>
            <a:r>
              <a:t>Most genes are listed as having</a:t>
            </a:r>
            <a:r>
              <a:rPr b="1"/>
              <a:t> &gt; 5 splice variants</a:t>
            </a:r>
            <a:r>
              <a:t> in the databases </a:t>
            </a:r>
          </a:p>
          <a:p>
            <a:pPr algn="l">
              <a:defRPr b="0"/>
            </a:pPr>
            <a:endParaRPr/>
          </a:p>
          <a:p>
            <a:pPr algn="l">
              <a:defRPr b="0"/>
            </a:pPr>
            <a:r>
              <a:t>According to Human Protein Atlas, some </a:t>
            </a:r>
            <a:r>
              <a:rPr b="1"/>
              <a:t>10 percent of genes </a:t>
            </a:r>
            <a:r>
              <a:t>have alternative splice variants that would result in proteins targeted to different cellular components </a:t>
            </a:r>
          </a:p>
          <a:p>
            <a:pPr algn="l">
              <a:defRPr b="0"/>
            </a:pPr>
            <a:endParaRPr b="1"/>
          </a:p>
          <a:p>
            <a:pPr algn="l">
              <a:defRPr b="0"/>
            </a:pPr>
            <a:endParaRPr b="1"/>
          </a:p>
          <a:p>
            <a:pPr algn="l">
              <a:defRPr b="0"/>
            </a:pPr>
            <a:r>
              <a:t>Other estimates are that </a:t>
            </a:r>
            <a:r>
              <a:rPr b="1"/>
              <a:t>&lt; 1 percent</a:t>
            </a:r>
            <a:r>
              <a:t> of alternative splicing variants are </a:t>
            </a:r>
            <a:r>
              <a:rPr b="1"/>
              <a:t>functionally </a:t>
            </a:r>
            <a:r>
              <a:t>important, the rest are due to the high error rate of splicing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51406" y="8091311"/>
            <a:ext cx="159223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60" name="How much of the human genome is actively involved in transcriptio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5608">
              <a:defRPr sz="3784"/>
            </a:lvl1pPr>
          </a:lstStyle>
          <a:p>
            <a:r>
              <a:t>How much of the human genome is actively involved in transcription?  </a:t>
            </a:r>
          </a:p>
        </p:txBody>
      </p:sp>
      <p:sp>
        <p:nvSpPr>
          <p:cNvPr id="161" name="Body"/>
          <p:cNvSpPr txBox="1">
            <a:spLocks noGrp="1"/>
          </p:cNvSpPr>
          <p:nvPr>
            <p:ph type="body" idx="1"/>
          </p:nvPr>
        </p:nvSpPr>
        <p:spPr>
          <a:xfrm>
            <a:off x="212356" y="2926081"/>
            <a:ext cx="13096451" cy="4827694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grpSp>
        <p:nvGrpSpPr>
          <p:cNvPr id="164" name="Image Gallery"/>
          <p:cNvGrpSpPr/>
          <p:nvPr/>
        </p:nvGrpSpPr>
        <p:grpSpPr>
          <a:xfrm>
            <a:off x="264368" y="2788664"/>
            <a:ext cx="5971035" cy="4917296"/>
            <a:chOff x="0" y="2166477"/>
            <a:chExt cx="5971033" cy="4917295"/>
          </a:xfrm>
        </p:grpSpPr>
        <p:pic>
          <p:nvPicPr>
            <p:cNvPr id="162" name="Screen Shot 2019-02-19 at 10.49.16 AM.png" descr="Screen Shot 2019-02-19 at 10.49.16 AM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2166476"/>
              <a:ext cx="5971034" cy="39138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3" name="Type to enter a caption."/>
            <p:cNvSpPr/>
            <p:nvPr/>
          </p:nvSpPr>
          <p:spPr>
            <a:xfrm>
              <a:off x="0" y="6621240"/>
              <a:ext cx="5971034" cy="4625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t>Type to enter a caption.</a:t>
              </a:r>
            </a:p>
          </p:txBody>
        </p:sp>
      </p:grpSp>
      <p:sp>
        <p:nvSpPr>
          <p:cNvPr id="165" name="ENCODE claimed to have revealed that contrary to claims that only 10 percent of the human genome was functionally important, 80 percent was! Specifically:…"/>
          <p:cNvSpPr txBox="1"/>
          <p:nvPr/>
        </p:nvSpPr>
        <p:spPr>
          <a:xfrm>
            <a:off x="6698613" y="2880560"/>
            <a:ext cx="5462373" cy="5759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/>
            </a:pPr>
            <a:r>
              <a:t>ENCODE claimed to have revealed that contrary to claims that only 10 percent of the human genome was functionally important, 80 percent was! Specifically: </a:t>
            </a:r>
          </a:p>
          <a:p>
            <a:pPr algn="l">
              <a:defRPr b="0"/>
            </a:pPr>
            <a:endParaRPr/>
          </a:p>
          <a:p>
            <a:pPr algn="l">
              <a:defRPr b="0"/>
            </a:pPr>
            <a:r>
              <a:t>-&gt; 74.7% transcribed</a:t>
            </a:r>
          </a:p>
          <a:p>
            <a:pPr algn="l">
              <a:defRPr b="0"/>
            </a:pPr>
            <a:r>
              <a:t>-&gt;  56.1% associated with modified histones</a:t>
            </a:r>
          </a:p>
          <a:p>
            <a:pPr algn="l">
              <a:defRPr b="0"/>
            </a:pPr>
            <a:r>
              <a:t>-&gt; 15.2% found in open-chromatin areas</a:t>
            </a:r>
          </a:p>
          <a:p>
            <a:pPr algn="l">
              <a:defRPr b="0"/>
            </a:pPr>
            <a:r>
              <a:t>-&gt; 8.5% binds transcription factors, </a:t>
            </a:r>
          </a:p>
          <a:p>
            <a:pPr algn="l">
              <a:defRPr b="0"/>
            </a:pPr>
            <a:r>
              <a:t>-&gt; 4.6% consists of methylated CpG dinucleotide</a:t>
            </a:r>
          </a:p>
          <a:p>
            <a:pPr algn="l">
              <a:defRPr sz="1700" b="0"/>
            </a:pPr>
            <a:endParaRPr/>
          </a:p>
        </p:txBody>
      </p:sp>
      <p:sp>
        <p:nvSpPr>
          <p:cNvPr id="166" name="Surely a Google Map of the human genome is worth $200 Million!"/>
          <p:cNvSpPr txBox="1"/>
          <p:nvPr/>
        </p:nvSpPr>
        <p:spPr>
          <a:xfrm>
            <a:off x="930134" y="8100670"/>
            <a:ext cx="4410903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Surely a Google Map of the human genome is worth $200 Million! 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51406" y="8091311"/>
            <a:ext cx="159223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169" name="How much of the human genome is actively involved in transcriptio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5608">
              <a:defRPr sz="3784"/>
            </a:lvl1pPr>
          </a:lstStyle>
          <a:p>
            <a:r>
              <a:t>How much of the human genome is actively involved in transcription?  </a:t>
            </a:r>
          </a:p>
        </p:txBody>
      </p:sp>
      <p:sp>
        <p:nvSpPr>
          <p:cNvPr id="170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1" name="“ENCODE accomplishes these aims mainly by playing fast and loose with the term “function,” by divorcing genomic analysis from its evolutionary context and ignoring a century of population genetics theory, and by employing methods that consistently overestimate functionality, while at the same time being very careful that these estimates do not reach 100%. More generally, the ENCODE Consortium has fallen trap to the genomic equivalent of the human propensity to see meaningful patterns in random data—known as apophenia Brugger 2001; Fyfe et al. 2008)—that have brought us other “codes” in the past (Witztum 1994; Schinner 2007)."/>
          <p:cNvSpPr txBox="1"/>
          <p:nvPr/>
        </p:nvSpPr>
        <p:spPr>
          <a:xfrm>
            <a:off x="7342859" y="2762369"/>
            <a:ext cx="5216472" cy="5747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100" b="0"/>
            </a:pPr>
            <a:endParaRPr/>
          </a:p>
          <a:p>
            <a:pPr algn="l">
              <a:defRPr b="0"/>
            </a:pPr>
            <a:r>
              <a:rPr sz="2100"/>
              <a:t> “ENCODE accomplishes these aims mainly by playing fast and loose with the term “function,” by divorcing genomic analysis from its evolutionary context and ignoring a century of population genetics theory, and by employing methods that consistently overestimate functionality, while at the same time being very careful that these estimates do not reach 100%. More generally, the ENCODE Consortium has fallen trap to the genomic equivalent of the human propensity to see meaningful patterns in random data—known as apophenia Brugger 2001; Fyfe et al. 2008)—that have brought us other “codes” in the past (Witztum 1994; Schinner 2007</a:t>
            </a:r>
            <a:r>
              <a:rPr sz="1700"/>
              <a:t>). </a:t>
            </a:r>
          </a:p>
        </p:txBody>
      </p:sp>
      <p:pic>
        <p:nvPicPr>
          <p:cNvPr id="172" name="Screen Shot 2019-04-19 at 2.42.35 PM.png" descr="Screen Shot 2019-04-19 at 2.42.35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355" y="2806277"/>
            <a:ext cx="6691296" cy="36273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Screen Shot 2019-04-19 at 2.43.16 PM.png" descr="Screen Shot 2019-04-19 at 2.43.16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45" y="4236630"/>
            <a:ext cx="6132497" cy="2206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Screen Shot 2019-04-19 at 2.43.37 PM.png" descr="Screen Shot 2019-04-19 at 2.43.37 P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358" y="6071989"/>
            <a:ext cx="6341270" cy="35631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Screen Shot 2019-04-19 at 2.50.47 PM.png" descr="Screen Shot 2019-04-19 at 2.50.47 P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6517" y="8164691"/>
            <a:ext cx="6889156" cy="32063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51406" y="8091311"/>
            <a:ext cx="159223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78" name="Some things to ponder: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 things to ponder: </a:t>
            </a:r>
          </a:p>
        </p:txBody>
      </p:sp>
      <p:sp>
        <p:nvSpPr>
          <p:cNvPr id="179" name="If 80 percent of human DNA is “functionally” important, is this a unique human property? Or is it shared by all creatures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If 80 percent of human DNA is “functionally” important, is this a unique human property? Or is it shared by all creatures?</a:t>
            </a:r>
          </a:p>
          <a:p>
            <a:r>
              <a:t>If it is, why do onions need a genome 5x the size of humans? What are axotl’s doing with their genome - 10x the size of humans?  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0229" y="5791479"/>
            <a:ext cx="5295222" cy="29537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550" y="6511627"/>
            <a:ext cx="2511723" cy="25117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7204081"/>
            <a:ext cx="935752" cy="16348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51406" y="8091311"/>
            <a:ext cx="159223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85" name="Some things to ponder: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 things to ponder: </a:t>
            </a:r>
          </a:p>
        </p:txBody>
      </p:sp>
      <p:sp>
        <p:nvSpPr>
          <p:cNvPr id="186" name="“I would be quite proud to have served on the committee that designed the E. coli genome. There is, however, no way that I would admit to serving on a committee that designed the human genome. Not even a university committee could botch something that badly.”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3300">
                <a:solidFill>
                  <a:srgbClr val="2A2A2A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“I would be quite proud to have served on the committee that designed the </a:t>
            </a:r>
            <a:r>
              <a:rPr i="1"/>
              <a:t>E. coli</a:t>
            </a:r>
            <a:r>
              <a:t> genome. There is, however, no way that I would admit to serving on a committee that designed the human genome. Not even a university committee could botch something that badly.”</a:t>
            </a: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3300">
                <a:solidFill>
                  <a:srgbClr val="2A2A2A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    —David Penn</a:t>
            </a:r>
          </a:p>
        </p:txBody>
      </p:sp>
      <p:pic>
        <p:nvPicPr>
          <p:cNvPr id="18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0229" y="5791479"/>
            <a:ext cx="5295222" cy="29537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550" y="6511627"/>
            <a:ext cx="2511723" cy="25117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7204081"/>
            <a:ext cx="935752" cy="16348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1921" y="5056011"/>
            <a:ext cx="2692852" cy="1152878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5k genes total"/>
          <p:cNvSpPr txBox="1"/>
          <p:nvPr/>
        </p:nvSpPr>
        <p:spPr>
          <a:xfrm>
            <a:off x="6648450" y="5109398"/>
            <a:ext cx="224790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5k genes total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651406" y="8091311"/>
            <a:ext cx="159223" cy="3302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94" name="Some important lessons: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 important lessons: </a:t>
            </a:r>
          </a:p>
        </p:txBody>
      </p:sp>
      <p:sp>
        <p:nvSpPr>
          <p:cNvPr id="195" name="Just because you observe it in a high-throughput/high-content data set, does not mean it is actually capturing real-world biolog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1172" indent="-491172" defTabSz="780288">
              <a:spcBef>
                <a:spcPts val="4000"/>
              </a:spcBef>
              <a:defRPr sz="3059"/>
            </a:pPr>
            <a:r>
              <a:t>Just because you observe it in a high-throughput/high-content data set, does not mean it is actually capturing real-world biology</a:t>
            </a:r>
          </a:p>
          <a:p>
            <a:pPr marL="491172" indent="-491172" defTabSz="780288">
              <a:spcBef>
                <a:spcPts val="4000"/>
              </a:spcBef>
              <a:defRPr sz="3059"/>
            </a:pPr>
            <a:r>
              <a:t>Just because you observe it, doesn’t mean it is functional </a:t>
            </a:r>
          </a:p>
          <a:p>
            <a:pPr marL="491172" indent="-491172" defTabSz="780288">
              <a:spcBef>
                <a:spcPts val="4000"/>
              </a:spcBef>
              <a:defRPr sz="3059"/>
            </a:pPr>
            <a:r>
              <a:t>Be </a:t>
            </a:r>
            <a:r>
              <a:rPr i="1"/>
              <a:t>extremely</a:t>
            </a:r>
            <a:r>
              <a:t> cautious about the accuracy of the databases available </a:t>
            </a:r>
          </a:p>
          <a:p>
            <a:pPr marL="491172" indent="-491172" defTabSz="780288">
              <a:spcBef>
                <a:spcPts val="4000"/>
              </a:spcBef>
              <a:defRPr sz="3059"/>
            </a:pPr>
            <a:r>
              <a:t>Untangling gene regulatory networks  is complicated and will likely keep bioinformaticians and wet-lab scientists busy for the near future  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1488</Words>
  <Application>Microsoft Office PowerPoint</Application>
  <PresentationFormat>自定义</PresentationFormat>
  <Paragraphs>210</Paragraphs>
  <Slides>22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6" baseType="lpstr">
      <vt:lpstr>Droid Sans</vt:lpstr>
      <vt:lpstr>Helvetica Light</vt:lpstr>
      <vt:lpstr>Helvetica Neue</vt:lpstr>
      <vt:lpstr>Helvetica Neue Light</vt:lpstr>
      <vt:lpstr>Helvetica Neue Medium</vt:lpstr>
      <vt:lpstr>Helvetica Neue Thin</vt:lpstr>
      <vt:lpstr>Arial</vt:lpstr>
      <vt:lpstr>Bookman Old Style</vt:lpstr>
      <vt:lpstr>Calibri</vt:lpstr>
      <vt:lpstr>Cambria</vt:lpstr>
      <vt:lpstr>Corbel</vt:lpstr>
      <vt:lpstr>Georgia</vt:lpstr>
      <vt:lpstr>Helvetica</vt:lpstr>
      <vt:lpstr>White</vt:lpstr>
      <vt:lpstr>Transcription Factor Analysis </vt:lpstr>
      <vt:lpstr>Understanding Gene Regulation  </vt:lpstr>
      <vt:lpstr>How many genes?</vt:lpstr>
      <vt:lpstr>How common are splice variants? </vt:lpstr>
      <vt:lpstr>How much of the human genome is actively involved in transcription?  </vt:lpstr>
      <vt:lpstr>How much of the human genome is actively involved in transcription?  </vt:lpstr>
      <vt:lpstr>Some things to ponder: </vt:lpstr>
      <vt:lpstr>Some things to ponder: </vt:lpstr>
      <vt:lpstr>Some important lessons: </vt:lpstr>
      <vt:lpstr>How many transcription factors are there? </vt:lpstr>
      <vt:lpstr>Experimental or Computational Prediction of TFs binding sites/genes </vt:lpstr>
      <vt:lpstr>TF Enrichment Analysis </vt:lpstr>
      <vt:lpstr>Analyze with MSIGDB </vt:lpstr>
      <vt:lpstr>MSIGDB </vt:lpstr>
      <vt:lpstr>Text-mining</vt:lpstr>
      <vt:lpstr>Interpreting TF Enrichment Statistics </vt:lpstr>
      <vt:lpstr>EnrichR includes TFs and other regulatory motifs </vt:lpstr>
      <vt:lpstr>FANTOM </vt:lpstr>
      <vt:lpstr>FANTOM </vt:lpstr>
      <vt:lpstr>microRNA </vt:lpstr>
      <vt:lpstr>microRNA </vt:lpstr>
      <vt:lpstr>For this week: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Transcription Factor Analysis </dc:title>
  <cp:lastModifiedBy>Tanxin Liu</cp:lastModifiedBy>
  <cp:revision>1</cp:revision>
  <dcterms:modified xsi:type="dcterms:W3CDTF">2022-05-13T20:25:46Z</dcterms:modified>
</cp:coreProperties>
</file>